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3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7" r:id="rId19"/>
    <p:sldId id="272" r:id="rId20"/>
    <p:sldId id="288" r:id="rId21"/>
    <p:sldId id="290" r:id="rId22"/>
    <p:sldId id="291" r:id="rId23"/>
    <p:sldId id="274" r:id="rId24"/>
    <p:sldId id="275" r:id="rId25"/>
    <p:sldId id="276" r:id="rId26"/>
    <p:sldId id="277" r:id="rId27"/>
    <p:sldId id="292" r:id="rId28"/>
    <p:sldId id="293" r:id="rId29"/>
    <p:sldId id="279" r:id="rId30"/>
    <p:sldId id="286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2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2B5C9-F906-BC46-968D-1366832F2267}" type="datetimeFigureOut">
              <a:rPr lang="en-US" smtClean="0"/>
              <a:t>7/6/15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200F-A5D8-9D46-88EA-22EA2AC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200F-A5D8-9D46-88EA-22EA2ACC1B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200F-A5D8-9D46-88EA-22EA2ACC1B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2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lytics.stanford.edu%5Cdatadriveneducation%5Cpapers%5Cshahetal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irect.com/science/article/pii/S187704281500736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use.edu/library/massive-open-online-course-mooc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MOOCS FOR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Anna Luther</a:t>
            </a:r>
          </a:p>
          <a:p>
            <a:pPr algn="l"/>
            <a:r>
              <a:rPr lang="en-US" dirty="0" smtClean="0"/>
              <a:t>ITEC 7445</a:t>
            </a:r>
          </a:p>
          <a:p>
            <a:pPr algn="l"/>
            <a:r>
              <a:rPr lang="en-US" dirty="0" smtClean="0"/>
              <a:t>Summer 2015</a:t>
            </a:r>
          </a:p>
        </p:txBody>
      </p:sp>
    </p:spTree>
    <p:extLst>
      <p:ext uri="{BB962C8B-B14F-4D97-AF65-F5344CB8AC3E}">
        <p14:creationId xmlns:p14="http://schemas.microsoft.com/office/powerpoint/2010/main" val="2082571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MOOCs are online and free once students receive permission and register.</a:t>
            </a:r>
          </a:p>
          <a:p>
            <a:r>
              <a:rPr lang="en-US" dirty="0"/>
              <a:t> </a:t>
            </a:r>
            <a:r>
              <a:rPr lang="en-US" dirty="0" smtClean="0"/>
              <a:t>The only materials needed are internet, computers, and headphones.</a:t>
            </a:r>
          </a:p>
          <a:p>
            <a:r>
              <a:rPr lang="en-US" dirty="0" smtClean="0"/>
              <a:t>Students may work on laptop carts or </a:t>
            </a:r>
            <a:r>
              <a:rPr lang="en-US" dirty="0" err="1" smtClean="0"/>
              <a:t>ipad</a:t>
            </a:r>
            <a:r>
              <a:rPr lang="en-US" dirty="0" smtClean="0"/>
              <a:t> carts in addition to the computer labs.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0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unique course comes with a professor teaching the material, who is on hand to answer questions.</a:t>
            </a:r>
          </a:p>
          <a:p>
            <a:r>
              <a:rPr lang="en-US" dirty="0" smtClean="0"/>
              <a:t>Teacher who is facilitating can do basic troubleshooting.</a:t>
            </a:r>
          </a:p>
          <a:p>
            <a:r>
              <a:rPr lang="en-US" dirty="0" smtClean="0"/>
              <a:t>Hosting sites for MOOCs,  have Help pages and support staff to fix site issues and walk users through common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7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On MOOCs, it can be difficult to track student data and progress.</a:t>
            </a:r>
          </a:p>
          <a:p>
            <a:r>
              <a:rPr lang="en-US" dirty="0" smtClean="0"/>
              <a:t>Students must have permission from parents before enrolling in MOOCs.</a:t>
            </a:r>
          </a:p>
          <a:p>
            <a:r>
              <a:rPr lang="en-US" dirty="0" smtClean="0"/>
              <a:t>Difficult for unmotivated students.</a:t>
            </a:r>
          </a:p>
          <a:p>
            <a:r>
              <a:rPr lang="en-US" dirty="0" smtClean="0"/>
              <a:t>No courses specifically designed for the middle school level.</a:t>
            </a:r>
          </a:p>
          <a:p>
            <a:r>
              <a:rPr lang="en-US" dirty="0" smtClean="0"/>
              <a:t>No control over what other students are posting on class discussion 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0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the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classes are currently free.</a:t>
            </a:r>
          </a:p>
          <a:p>
            <a:r>
              <a:rPr lang="en-US" dirty="0" smtClean="0"/>
              <a:t>With the implementation of MOOCs, there will need to be a certified teacher in the room to answer questions and facilitate on a “as needed” basis.</a:t>
            </a:r>
          </a:p>
          <a:p>
            <a:r>
              <a:rPr lang="en-US" dirty="0" smtClean="0"/>
              <a:t>Might require school to purchase more technology.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8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Funding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McCleskey</a:t>
            </a:r>
            <a:r>
              <a:rPr lang="en-US" dirty="0" smtClean="0"/>
              <a:t> Foundation</a:t>
            </a:r>
          </a:p>
          <a:p>
            <a:r>
              <a:rPr lang="en-US" dirty="0" smtClean="0"/>
              <a:t>PTSA</a:t>
            </a:r>
            <a:endParaRPr lang="en-US" dirty="0"/>
          </a:p>
          <a:p>
            <a:r>
              <a:rPr lang="en-US" dirty="0" smtClean="0"/>
              <a:t>Grant</a:t>
            </a:r>
          </a:p>
          <a:p>
            <a:r>
              <a:rPr lang="en-US" dirty="0" smtClean="0"/>
              <a:t>Cobb County might supply funds if they are available.</a:t>
            </a:r>
          </a:p>
          <a:p>
            <a:r>
              <a:rPr lang="en-US" dirty="0" err="1" smtClean="0"/>
              <a:t>Donorschoose.org</a:t>
            </a:r>
            <a:endParaRPr lang="en-US" dirty="0" smtClean="0"/>
          </a:p>
          <a:p>
            <a:r>
              <a:rPr lang="en-US" dirty="0" smtClean="0"/>
              <a:t>Partners in Education</a:t>
            </a:r>
          </a:p>
        </p:txBody>
      </p:sp>
    </p:spTree>
    <p:extLst>
      <p:ext uri="{BB962C8B-B14F-4D97-AF65-F5344CB8AC3E}">
        <p14:creationId xmlns:p14="http://schemas.microsoft.com/office/powerpoint/2010/main" val="26552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Use This Technology?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implementation of this technology, the potential of the students is unlimited.</a:t>
            </a:r>
            <a:r>
              <a:rPr lang="en-US" dirty="0"/>
              <a:t> </a:t>
            </a:r>
            <a:r>
              <a:rPr lang="en-US" dirty="0" smtClean="0"/>
              <a:t>This allows them to work at their own pace, and produce products to show their learning.</a:t>
            </a:r>
          </a:p>
          <a:p>
            <a:r>
              <a:rPr lang="en-US" dirty="0" smtClean="0"/>
              <a:t>The site is broken down into weekly modules featuring lectures, quizzes,</a:t>
            </a:r>
            <a:r>
              <a:rPr lang="en-US" dirty="0"/>
              <a:t> </a:t>
            </a:r>
            <a:r>
              <a:rPr lang="en-US" dirty="0" smtClean="0"/>
              <a:t>discussion boards, and a project.</a:t>
            </a:r>
          </a:p>
          <a:p>
            <a:r>
              <a:rPr lang="en-US" dirty="0" smtClean="0"/>
              <a:t>Many ISTE and Common Core Language Arts standards will be met with the integration of MOOCs into the mainstream school.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82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435429"/>
            <a:ext cx="8781143" cy="1016854"/>
          </a:xfrm>
        </p:spPr>
        <p:txBody>
          <a:bodyPr/>
          <a:lstStyle/>
          <a:p>
            <a:r>
              <a:rPr lang="en-US" sz="4000" dirty="0" smtClean="0"/>
              <a:t>How Does This Technology Promote Specific Learning Goals?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can mandate that students select certain MOOCs for learning before finding MOOCs tailored to their personal interest.</a:t>
            </a:r>
          </a:p>
          <a:p>
            <a:r>
              <a:rPr lang="en-US" dirty="0" smtClean="0"/>
              <a:t>Because MOOCs required products, it promotes higher-order thinking skills.</a:t>
            </a:r>
          </a:p>
          <a:p>
            <a:r>
              <a:rPr lang="en-US" dirty="0" smtClean="0"/>
              <a:t>Promotes independent research and inquiry.</a:t>
            </a:r>
          </a:p>
          <a:p>
            <a:r>
              <a:rPr lang="en-US" dirty="0" smtClean="0"/>
              <a:t>Feeds the curiosity innately in students, encouraging them to read and respond in writing to academic 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1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-66123"/>
            <a:ext cx="7570787" cy="1411941"/>
          </a:xfrm>
        </p:spPr>
        <p:txBody>
          <a:bodyPr/>
          <a:lstStyle/>
          <a:p>
            <a:r>
              <a:rPr lang="en-US" sz="3600" dirty="0" smtClean="0"/>
              <a:t>How Could This Technology Be Used to Differentiate Instruction?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Because students complete MOOCs at their own pace, they can have several MOOCs they are required to complete. After this, they can take electives.</a:t>
            </a:r>
          </a:p>
          <a:p>
            <a:r>
              <a:rPr lang="en-US" dirty="0" smtClean="0"/>
              <a:t>MOOCs allow students to interact with the online video lectures, and they can rewind to listen and work at their own pace.</a:t>
            </a:r>
          </a:p>
          <a:p>
            <a:r>
              <a:rPr lang="en-US" dirty="0" smtClean="0"/>
              <a:t>MOOCs address all learning styles with readings, lectures, quizzes, discussion boards, and projects.</a:t>
            </a:r>
          </a:p>
          <a:p>
            <a:r>
              <a:rPr lang="en-US" dirty="0" smtClean="0"/>
              <a:t>Students can track their progress.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6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62000"/>
            <a:ext cx="7583487" cy="1066800"/>
          </a:xfrm>
        </p:spPr>
        <p:txBody>
          <a:bodyPr/>
          <a:lstStyle/>
          <a:p>
            <a:r>
              <a:rPr lang="en-US" dirty="0" smtClean="0"/>
              <a:t>How does this technology support communication and collaboration?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MOOCs require peer grading on projects.</a:t>
            </a:r>
          </a:p>
          <a:p>
            <a:r>
              <a:rPr lang="en-US" dirty="0" smtClean="0"/>
              <a:t>Students can discuss the materials with other students enrolled in the same MOOC.</a:t>
            </a:r>
          </a:p>
          <a:p>
            <a:r>
              <a:rPr lang="en-US" dirty="0" smtClean="0"/>
              <a:t>Students view other presentations and interact weekly on the discussion board.</a:t>
            </a:r>
          </a:p>
          <a:p>
            <a:r>
              <a:rPr lang="en-US" dirty="0" smtClean="0"/>
              <a:t>Parents can easily access materials and learn alongside their child.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5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MOOCs are fairly new to education, so there are some things that need to be worked out.</a:t>
            </a:r>
          </a:p>
          <a:p>
            <a:r>
              <a:rPr lang="en-US" dirty="0" smtClean="0"/>
              <a:t>Whereas most MOOCs are geared specifically toward higher education, I am going to propose the Cobb County that we create and test a middle school or high school MOOC to try throughout the district.</a:t>
            </a:r>
          </a:p>
          <a:p>
            <a:r>
              <a:rPr lang="en-US" dirty="0" smtClean="0"/>
              <a:t>MOOCs are a great resource for the constructivist teacher.</a:t>
            </a:r>
          </a:p>
          <a:p>
            <a:r>
              <a:rPr lang="en-US" dirty="0" smtClean="0"/>
              <a:t>Having access to MOOCs outside the classroom transitions the class to a “flipped”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2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MOOC?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 is an acronym standing for “Massive Open Online Course.” </a:t>
            </a:r>
          </a:p>
          <a:p>
            <a:r>
              <a:rPr lang="en-US" dirty="0" smtClean="0"/>
              <a:t>Classes have start and finish dates, and allow students to hand pick topics they are interested in.</a:t>
            </a:r>
          </a:p>
          <a:p>
            <a:r>
              <a:rPr lang="en-US" dirty="0" smtClean="0"/>
              <a:t>All of these courses are offered for free!</a:t>
            </a:r>
          </a:p>
          <a:p>
            <a:r>
              <a:rPr lang="en-US" dirty="0" smtClean="0"/>
              <a:t>Work is shared with everyone in the course.</a:t>
            </a:r>
          </a:p>
        </p:txBody>
      </p:sp>
    </p:spTree>
    <p:extLst>
      <p:ext uri="{BB962C8B-B14F-4D97-AF65-F5344CB8AC3E}">
        <p14:creationId xmlns:p14="http://schemas.microsoft.com/office/powerpoint/2010/main" val="3928808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of the capacity of a MOOC, evaluation has been a struggle.</a:t>
            </a:r>
            <a:endParaRPr lang="en-US" dirty="0"/>
          </a:p>
          <a:p>
            <a:r>
              <a:rPr lang="en-US" dirty="0" smtClean="0"/>
              <a:t>Creators are doing peer evaluations and automated evaluations with varied success.</a:t>
            </a:r>
          </a:p>
          <a:p>
            <a:r>
              <a:rPr lang="en-US" dirty="0" smtClean="0"/>
              <a:t>With a teacher in the classroom to help students interpret their results, this could reduce this issue.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91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Scholars from Sanford</a:t>
            </a:r>
            <a:r>
              <a:rPr lang="en-US" dirty="0">
                <a:hlinkClick r:id="rId2" action="ppaction://hlinkfile"/>
              </a:rPr>
              <a:t> </a:t>
            </a:r>
            <a:r>
              <a:rPr lang="en-US" dirty="0"/>
              <a:t>describe it best when they state,</a:t>
            </a:r>
            <a:br>
              <a:rPr lang="en-US" dirty="0"/>
            </a:br>
            <a:r>
              <a:rPr lang="en-US" dirty="0"/>
              <a:t>“The greatest advantage of MOOCs is the ease of disseminating information: anyone with an Internet connection can watch videos of the lectures and download the study material.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 Co-creator of </a:t>
            </a:r>
            <a:r>
              <a:rPr lang="en-US" dirty="0" err="1" smtClean="0"/>
              <a:t>Coursera.org</a:t>
            </a:r>
            <a:r>
              <a:rPr lang="en-US" dirty="0" smtClean="0"/>
              <a:t>, Daphne </a:t>
            </a:r>
            <a:r>
              <a:rPr lang="en-US" dirty="0" err="1" smtClean="0"/>
              <a:t>Koller</a:t>
            </a:r>
            <a:r>
              <a:rPr lang="en-US" dirty="0" smtClean="0"/>
              <a:t>, spoke about MOOCs at TEDGlobal2012. She advocates for MOOCs by saying, 	“</a:t>
            </a:r>
            <a:r>
              <a:rPr lang="en-US" dirty="0"/>
              <a:t>There has been much discussed in the last few years </a:t>
            </a:r>
            <a:r>
              <a:rPr lang="en-US" dirty="0" smtClean="0"/>
              <a:t>	about </a:t>
            </a:r>
            <a:r>
              <a:rPr lang="en-US" dirty="0"/>
              <a:t>the rising cost of health care. What might not be </a:t>
            </a:r>
            <a:r>
              <a:rPr lang="en-US" dirty="0" smtClean="0"/>
              <a:t>	quite as </a:t>
            </a:r>
            <a:r>
              <a:rPr lang="en-US" dirty="0"/>
              <a:t>obvious to people is that during that same </a:t>
            </a:r>
            <a:r>
              <a:rPr lang="en-US" dirty="0" smtClean="0"/>
              <a:t>	period </a:t>
            </a:r>
            <a:r>
              <a:rPr lang="en-US" dirty="0"/>
              <a:t>the cost of higher education tuition has been </a:t>
            </a:r>
            <a:r>
              <a:rPr lang="en-US" dirty="0" smtClean="0"/>
              <a:t>	increasing </a:t>
            </a:r>
            <a:r>
              <a:rPr lang="en-US" dirty="0"/>
              <a:t>at almost twice the rate, for a total of 559 </a:t>
            </a:r>
            <a:r>
              <a:rPr lang="en-US" dirty="0" smtClean="0"/>
              <a:t>	percent </a:t>
            </a:r>
            <a:r>
              <a:rPr lang="en-US" dirty="0"/>
              <a:t>since 1985. This makes education unaffordable </a:t>
            </a:r>
            <a:r>
              <a:rPr lang="en-US" dirty="0" smtClean="0"/>
              <a:t>	for </a:t>
            </a:r>
            <a:r>
              <a:rPr lang="en-US" dirty="0"/>
              <a:t>many people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1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introduce our students to a MOOC environment at a young age, even if it is just at the county or state level, we are introducing them to habits that can extend long after they are gone from our schools.</a:t>
            </a:r>
          </a:p>
          <a:p>
            <a:r>
              <a:rPr lang="en-US" dirty="0" smtClean="0"/>
              <a:t>If we can spread enthusiasm about MOOCs, we can foster a culture of lifelong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41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MOOCs to stakeholders, and review the positive effects they would bring to our schools.</a:t>
            </a:r>
          </a:p>
          <a:p>
            <a:r>
              <a:rPr lang="en-US" dirty="0" smtClean="0"/>
              <a:t>First, I will work with the county office technology specialist to create a MOOC specifically for 8</a:t>
            </a:r>
            <a:r>
              <a:rPr lang="en-US" baseline="30000" dirty="0" smtClean="0"/>
              <a:t>th</a:t>
            </a:r>
            <a:r>
              <a:rPr lang="en-US" dirty="0" smtClean="0"/>
              <a:t> grade social studies, Georgia History.</a:t>
            </a:r>
          </a:p>
          <a:p>
            <a:r>
              <a:rPr lang="en-US" dirty="0" smtClean="0"/>
              <a:t>After we create this MOOC, we will have several pilot schools try this out during May with 7</a:t>
            </a:r>
            <a:r>
              <a:rPr lang="en-US" baseline="30000" dirty="0" smtClean="0"/>
              <a:t>th</a:t>
            </a:r>
            <a:r>
              <a:rPr lang="en-US" dirty="0" smtClean="0"/>
              <a:t> grade social studies classes.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7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we implement for the </a:t>
            </a:r>
            <a:r>
              <a:rPr lang="en-US" dirty="0" err="1" smtClean="0"/>
              <a:t>Maymester</a:t>
            </a:r>
            <a:r>
              <a:rPr lang="en-US" dirty="0" smtClean="0"/>
              <a:t>, we will come back together with the plot schools to rework any gaps in the implementation. </a:t>
            </a:r>
          </a:p>
          <a:p>
            <a:r>
              <a:rPr lang="en-US" dirty="0" smtClean="0"/>
              <a:t>We will then begin preparing for the following school year.</a:t>
            </a:r>
          </a:p>
          <a:p>
            <a:r>
              <a:rPr lang="en-US" dirty="0" smtClean="0"/>
              <a:t>If the MOOC shows a high success rate, we might want to begin developing MOOCs for other grade levels and teachers.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5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MOOCs are not officially endorsed, but they are  available by the generosity of universities, such as, Duke, Emory, Harvard, Stanford, and M.I.T.</a:t>
            </a:r>
          </a:p>
          <a:p>
            <a:r>
              <a:rPr lang="en-US" dirty="0" smtClean="0"/>
              <a:t>MOOCs are even being accepted by some of these universities as college credit.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87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MOOCs are going to be a continuing trend in education. If we can introduce students to MOOCs now, we can see increased motivation, and maximum differentiation occurring in our schools.</a:t>
            </a:r>
          </a:p>
          <a:p>
            <a:r>
              <a:rPr lang="en-US" dirty="0" smtClean="0"/>
              <a:t>The only obstacles to MOOCs is computer access. Although MOOCs can be run on tablets, laptops, and desktops, it is hard to provide a 1:1 environment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MOOCs could allow us to cut down on the amount of teachers in the building and differentiate content for each student.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32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MOOCs will help us bridge gaps with parents because the content is available at home and at school.</a:t>
            </a:r>
          </a:p>
          <a:p>
            <a:r>
              <a:rPr lang="en-US" dirty="0" smtClean="0"/>
              <a:t>MOOCs can also be a great way to differentiate and bridge academic gaps.</a:t>
            </a:r>
          </a:p>
          <a:p>
            <a:r>
              <a:rPr lang="en-US" dirty="0" smtClean="0"/>
              <a:t>I intend to collaborate with county officials to build this software for my grade level content area, and then revise and implement if the trial run is successful.</a:t>
            </a:r>
          </a:p>
          <a:p>
            <a:r>
              <a:rPr lang="en-US" dirty="0" smtClean="0"/>
              <a:t> I intend to implement this technology in Spring 2016 after the GA Milestones assessment.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51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MOOCs will be a perfect </a:t>
            </a:r>
            <a:r>
              <a:rPr lang="en-US" dirty="0" err="1" smtClean="0"/>
              <a:t>Maymester</a:t>
            </a:r>
            <a:r>
              <a:rPr lang="en-US" dirty="0" smtClean="0"/>
              <a:t> project to introduce the next grade level’s content.</a:t>
            </a:r>
          </a:p>
          <a:p>
            <a:r>
              <a:rPr lang="en-US" dirty="0" smtClean="0"/>
              <a:t>Overall, this project has gotten me excited about the amount of possibilities technology has introduced to education.</a:t>
            </a:r>
          </a:p>
          <a:p>
            <a:r>
              <a:rPr lang="en-US" dirty="0" smtClean="0"/>
              <a:t>Even if MOOCs are on a district scale and not a global </a:t>
            </a:r>
            <a:r>
              <a:rPr lang="en-US" dirty="0" err="1" smtClean="0"/>
              <a:t>sclae</a:t>
            </a:r>
            <a:r>
              <a:rPr lang="en-US" dirty="0" smtClean="0"/>
              <a:t>, it will be an excellent way to introduce diversity within the county.</a:t>
            </a:r>
          </a:p>
          <a:p>
            <a:r>
              <a:rPr lang="en-US" dirty="0" smtClean="0"/>
              <a:t>MOOCs can also help students become more responsible with deadlines.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10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Overview of the World of MOOCs.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dirty="0" smtClean="0"/>
              <a:t>	Retrieved </a:t>
            </a:r>
            <a:r>
              <a:rPr lang="en-US" dirty="0"/>
              <a:t>July 1, 2015, from </a:t>
            </a: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://www.sciencedirect.com/science/article/pii/</a:t>
            </a:r>
            <a:r>
              <a:rPr lang="en-US" dirty="0" smtClean="0">
                <a:hlinkClick r:id="rId2"/>
              </a:rPr>
              <a:t>S1877042815007363</a:t>
            </a:r>
            <a:endParaRPr lang="en-US" dirty="0" smtClean="0"/>
          </a:p>
          <a:p>
            <a:r>
              <a:rPr lang="en-US" dirty="0"/>
              <a:t>Learning and the MOOC: Resources.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dirty="0" smtClean="0"/>
              <a:t>	Retrieved </a:t>
            </a:r>
            <a:r>
              <a:rPr lang="en-US" dirty="0"/>
              <a:t>July 1, 2015, from https:/</a:t>
            </a:r>
            <a:r>
              <a:rPr lang="en-US" dirty="0" smtClean="0"/>
              <a:t>/	</a:t>
            </a:r>
            <a:r>
              <a:rPr lang="en-US" dirty="0" err="1" smtClean="0"/>
              <a:t>docs.google.com</a:t>
            </a:r>
            <a:r>
              <a:rPr lang="en-US" dirty="0"/>
              <a:t>/document/d</a:t>
            </a:r>
            <a:r>
              <a:rPr lang="en-US" dirty="0" smtClean="0"/>
              <a:t>/  1BLBZdGIeB6XOe92z94gp1xndbmDcbz_IvZ3ngG9</a:t>
            </a:r>
            <a:r>
              <a:rPr lang="en-US" dirty="0"/>
              <a:t>-Tc0/edit</a:t>
            </a:r>
          </a:p>
        </p:txBody>
      </p:sp>
    </p:spTree>
    <p:extLst>
      <p:ext uri="{BB962C8B-B14F-4D97-AF65-F5344CB8AC3E}">
        <p14:creationId xmlns:p14="http://schemas.microsoft.com/office/powerpoint/2010/main" val="139397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MOOC? </a:t>
            </a:r>
            <a:r>
              <a:rPr lang="en-US" smtClean="0"/>
              <a:t>(cont.)</a:t>
            </a:r>
            <a:endParaRPr lang="en-US"/>
          </a:p>
        </p:txBody>
      </p:sp>
      <p:pic>
        <p:nvPicPr>
          <p:cNvPr id="4" name="What is a MOOC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671" b="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050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Referencces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Massive Open Online Course (MOOC).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dirty="0" smtClean="0"/>
              <a:t>	Retrieved </a:t>
            </a:r>
            <a:r>
              <a:rPr lang="en-US" dirty="0"/>
              <a:t>July 1, 2015, from </a:t>
            </a:r>
            <a:r>
              <a:rPr lang="en-US" dirty="0" smtClean="0"/>
              <a:t>		          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://www.educause.edu/library/massive-open-online-course-</a:t>
            </a:r>
            <a:r>
              <a:rPr lang="en-US" dirty="0" smtClean="0">
                <a:hlinkClick r:id="rId2"/>
              </a:rPr>
              <a:t>mooc</a:t>
            </a:r>
            <a:endParaRPr lang="en-US" dirty="0" smtClean="0"/>
          </a:p>
          <a:p>
            <a:r>
              <a:rPr lang="en-US" dirty="0"/>
              <a:t>The Pedagogy of MOOCs. (2013, May 11). </a:t>
            </a:r>
            <a:r>
              <a:rPr lang="en-US" dirty="0" smtClean="0"/>
              <a:t>	Retrieved </a:t>
            </a:r>
            <a:r>
              <a:rPr lang="en-US" dirty="0"/>
              <a:t>July 1, 2015, from http:/</a:t>
            </a:r>
            <a:r>
              <a:rPr lang="en-US" dirty="0" smtClean="0"/>
              <a:t>/	</a:t>
            </a:r>
            <a:r>
              <a:rPr lang="en-US" dirty="0" err="1" smtClean="0"/>
              <a:t>edtechfrontier.com</a:t>
            </a:r>
            <a:r>
              <a:rPr lang="en-US" dirty="0"/>
              <a:t>/2013/05/11/the</a:t>
            </a:r>
            <a:r>
              <a:rPr lang="en-US" dirty="0" smtClean="0"/>
              <a:t>-	pedagogy</a:t>
            </a:r>
            <a:r>
              <a:rPr lang="en-US" dirty="0"/>
              <a:t>-of-</a:t>
            </a:r>
            <a:r>
              <a:rPr lang="en-US" dirty="0" err="1"/>
              <a:t>moocs</a:t>
            </a:r>
            <a:r>
              <a:rPr lang="en-US" dirty="0" smtClean="0"/>
              <a:t>/</a:t>
            </a:r>
          </a:p>
          <a:p>
            <a:r>
              <a:rPr lang="en-US" dirty="0"/>
              <a:t>Shah, N., Bradley, J., Parekh, A., </a:t>
            </a:r>
            <a:r>
              <a:rPr lang="en-US" dirty="0" err="1"/>
              <a:t>Wainrwright</a:t>
            </a:r>
            <a:r>
              <a:rPr lang="en-US" dirty="0"/>
              <a:t>, M., &amp; </a:t>
            </a:r>
            <a:r>
              <a:rPr lang="en-US" dirty="0" smtClean="0"/>
              <a:t>	</a:t>
            </a:r>
            <a:r>
              <a:rPr lang="en-US" dirty="0" err="1" smtClean="0"/>
              <a:t>Ramchandan</a:t>
            </a:r>
            <a:r>
              <a:rPr lang="en-US" dirty="0"/>
              <a:t>, K. (</a:t>
            </a:r>
            <a:r>
              <a:rPr lang="en-US" dirty="0" err="1"/>
              <a:t>n.d.</a:t>
            </a:r>
            <a:r>
              <a:rPr lang="en-US" dirty="0"/>
              <a:t>). A case for ordinal peer</a:t>
            </a:r>
            <a:r>
              <a:rPr lang="en-US" dirty="0" smtClean="0"/>
              <a:t>-		evaluations </a:t>
            </a:r>
            <a:r>
              <a:rPr lang="en-US" dirty="0"/>
              <a:t>in MOOCs. Retrieved July 1, 2015.</a:t>
            </a:r>
          </a:p>
        </p:txBody>
      </p:sp>
    </p:spTree>
    <p:extLst>
      <p:ext uri="{BB962C8B-B14F-4D97-AF65-F5344CB8AC3E}">
        <p14:creationId xmlns:p14="http://schemas.microsoft.com/office/powerpoint/2010/main" val="2627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Koller</a:t>
            </a:r>
            <a:r>
              <a:rPr lang="en-US" dirty="0"/>
              <a:t>, D. (Director) (2012, June 1). What we're learning </a:t>
            </a:r>
            <a:r>
              <a:rPr lang="en-US" dirty="0" smtClean="0"/>
              <a:t>	from </a:t>
            </a:r>
            <a:r>
              <a:rPr lang="en-US" dirty="0"/>
              <a:t>online education. </a:t>
            </a:r>
            <a:r>
              <a:rPr lang="en-US" i="1" dirty="0"/>
              <a:t>TED</a:t>
            </a:r>
            <a:r>
              <a:rPr lang="en-US" dirty="0"/>
              <a:t>. Lecture conducted </a:t>
            </a:r>
            <a:r>
              <a:rPr lang="en-US" dirty="0" smtClean="0"/>
              <a:t>	from TedGlobal2012.</a:t>
            </a:r>
          </a:p>
          <a:p>
            <a:r>
              <a:rPr lang="en-US" dirty="0"/>
              <a:t>Carey, K. (2015, March 5). Here’s What Will Truly </a:t>
            </a:r>
            <a:r>
              <a:rPr lang="en-US" dirty="0" smtClean="0"/>
              <a:t>	Change </a:t>
            </a:r>
            <a:r>
              <a:rPr lang="en-US" dirty="0"/>
              <a:t>Higher Education: Online Degrees That Are </a:t>
            </a:r>
            <a:r>
              <a:rPr lang="en-US" dirty="0" smtClean="0"/>
              <a:t>	Seen </a:t>
            </a:r>
            <a:r>
              <a:rPr lang="en-US" dirty="0"/>
              <a:t>as Official. </a:t>
            </a:r>
            <a:r>
              <a:rPr lang="en-US" i="1" dirty="0"/>
              <a:t>The New York Times</a:t>
            </a:r>
            <a:r>
              <a:rPr lang="en-US" dirty="0"/>
              <a:t>. Retrieved </a:t>
            </a:r>
            <a:r>
              <a:rPr lang="en-US" dirty="0" smtClean="0"/>
              <a:t>	July </a:t>
            </a:r>
            <a:r>
              <a:rPr lang="en-US" dirty="0"/>
              <a:t>1, 2015, from </a:t>
            </a:r>
            <a:r>
              <a:rPr lang="en-US" dirty="0">
                <a:hlinkClick r:id="rId2"/>
              </a:rPr>
              <a:t>http://www.nytimes.com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		2015</a:t>
            </a:r>
            <a:r>
              <a:rPr lang="en-US" dirty="0"/>
              <a:t>/03/08/upshot/true-reform-in-higher</a:t>
            </a:r>
            <a:r>
              <a:rPr lang="en-US" dirty="0" smtClean="0"/>
              <a:t>-	education</a:t>
            </a:r>
            <a:r>
              <a:rPr lang="en-US" dirty="0"/>
              <a:t>-when-online-degrees-are-seen-as</a:t>
            </a:r>
            <a:r>
              <a:rPr lang="en-US" dirty="0" smtClean="0"/>
              <a:t>-	</a:t>
            </a:r>
            <a:r>
              <a:rPr lang="en-US" dirty="0" err="1" smtClean="0"/>
              <a:t>official.html</a:t>
            </a:r>
            <a:r>
              <a:rPr lang="en-US" dirty="0" err="1"/>
              <a:t>?_r</a:t>
            </a:r>
            <a:r>
              <a:rPr lang="en-US" dirty="0"/>
              <a:t>=0&amp;abt=0002&amp;abg=1</a:t>
            </a:r>
          </a:p>
        </p:txBody>
      </p:sp>
    </p:spTree>
    <p:extLst>
      <p:ext uri="{BB962C8B-B14F-4D97-AF65-F5344CB8AC3E}">
        <p14:creationId xmlns:p14="http://schemas.microsoft.com/office/powerpoint/2010/main" val="61615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MOOCs?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MOOCs diversify education by adding classes to a virtual platform, giving anyone in the world access to the course.</a:t>
            </a:r>
          </a:p>
          <a:p>
            <a:r>
              <a:rPr lang="en-US" dirty="0" smtClean="0"/>
              <a:t>Teachers are able to handle the large portion of students in MOOCs by having the students anonymously grade each others’ work.</a:t>
            </a:r>
          </a:p>
          <a:p>
            <a:r>
              <a:rPr lang="en-US" dirty="0" smtClean="0"/>
              <a:t>MOOCs allow students to access virtually any topic they want to learn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3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MOOCs Support Our School’s Vision?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MOOCs help our students learn technology literacy.</a:t>
            </a:r>
          </a:p>
          <a:p>
            <a:r>
              <a:rPr lang="en-US" dirty="0" smtClean="0"/>
              <a:t>With coaching and supervision, MOOCs promote digital citizenship.</a:t>
            </a:r>
          </a:p>
          <a:p>
            <a:r>
              <a:rPr lang="en-US" dirty="0" smtClean="0"/>
              <a:t>Allows students to take ownership of their learning. </a:t>
            </a:r>
          </a:p>
          <a:p>
            <a:r>
              <a:rPr lang="en-US" dirty="0" smtClean="0"/>
              <a:t>Encourages students to research their own interests.</a:t>
            </a:r>
          </a:p>
          <a:p>
            <a:r>
              <a:rPr lang="en-US" dirty="0" smtClean="0"/>
              <a:t>Exposes the students to a global classroom.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5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81" y="217170"/>
            <a:ext cx="7862699" cy="1789671"/>
          </a:xfrm>
        </p:spPr>
        <p:txBody>
          <a:bodyPr/>
          <a:lstStyle/>
          <a:p>
            <a:r>
              <a:rPr lang="en-US" sz="3600" dirty="0" smtClean="0"/>
              <a:t>Evaluation of MOOCs supporting </a:t>
            </a:r>
            <a:r>
              <a:rPr lang="en-US" sz="3600" dirty="0" err="1" smtClean="0"/>
              <a:t>McCleskey’s</a:t>
            </a:r>
            <a:r>
              <a:rPr lang="en-US" sz="3600" dirty="0" smtClean="0"/>
              <a:t> Vision for Technology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digital citizenship.</a:t>
            </a:r>
          </a:p>
          <a:p>
            <a:r>
              <a:rPr lang="en-US" dirty="0" smtClean="0"/>
              <a:t>Increases technology literacy.</a:t>
            </a:r>
            <a:endParaRPr lang="en-US" dirty="0"/>
          </a:p>
          <a:p>
            <a:r>
              <a:rPr lang="en-US" dirty="0" smtClean="0"/>
              <a:t>Allows students to dig deeper into their personal interests.</a:t>
            </a:r>
          </a:p>
          <a:p>
            <a:r>
              <a:rPr lang="en-US" dirty="0" smtClean="0"/>
              <a:t>With MOOCs, students can work at their own pace, allowing the teacher to easily differentiate.</a:t>
            </a:r>
          </a:p>
          <a:p>
            <a:r>
              <a:rPr lang="en-US" dirty="0" smtClean="0"/>
              <a:t>MOOCs can help bridge content gaps.</a:t>
            </a:r>
          </a:p>
        </p:txBody>
      </p:sp>
    </p:spTree>
    <p:extLst>
      <p:ext uri="{BB962C8B-B14F-4D97-AF65-F5344CB8AC3E}">
        <p14:creationId xmlns:p14="http://schemas.microsoft.com/office/powerpoint/2010/main" val="351625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Help students interact with students effectively.</a:t>
            </a:r>
            <a:endParaRPr lang="en-US" dirty="0"/>
          </a:p>
          <a:p>
            <a:r>
              <a:rPr lang="en-US" dirty="0" smtClean="0"/>
              <a:t>Teach digital citizenship.</a:t>
            </a:r>
          </a:p>
          <a:p>
            <a:r>
              <a:rPr lang="en-US" dirty="0" smtClean="0"/>
              <a:t>Allows students to do a variety of tasks for assessments.</a:t>
            </a:r>
          </a:p>
          <a:p>
            <a:r>
              <a:rPr lang="en-US" dirty="0" smtClean="0"/>
              <a:t>Lets students assess other students’ work.</a:t>
            </a:r>
          </a:p>
          <a:p>
            <a:r>
              <a:rPr lang="en-US" dirty="0" smtClean="0"/>
              <a:t>Usually requires projects, or hands on experiences.</a:t>
            </a:r>
          </a:p>
          <a:p>
            <a:r>
              <a:rPr lang="en-US" dirty="0" smtClean="0"/>
              <a:t>Requires student to be intrinsically motivated.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15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can receive instruction at their own pace.</a:t>
            </a:r>
          </a:p>
          <a:p>
            <a:r>
              <a:rPr lang="en-US" dirty="0" smtClean="0"/>
              <a:t>Students can access content at home and at school.</a:t>
            </a:r>
          </a:p>
          <a:p>
            <a:r>
              <a:rPr lang="en-US" dirty="0" smtClean="0"/>
              <a:t>Teacher role as facilitator.</a:t>
            </a:r>
          </a:p>
          <a:p>
            <a:r>
              <a:rPr lang="en-US" dirty="0" smtClean="0"/>
              <a:t>Students peer-grade.</a:t>
            </a:r>
            <a:endParaRPr lang="en-US" dirty="0"/>
          </a:p>
          <a:p>
            <a:r>
              <a:rPr lang="en-US" dirty="0" smtClean="0"/>
              <a:t>Students still have access to lectures with interactive questions implanted in the video.</a:t>
            </a:r>
          </a:p>
          <a:p>
            <a:r>
              <a:rPr lang="en-US" dirty="0" smtClean="0"/>
              <a:t>Free for school and students.</a:t>
            </a:r>
          </a:p>
        </p:txBody>
      </p:sp>
    </p:spTree>
    <p:extLst>
      <p:ext uri="{BB962C8B-B14F-4D97-AF65-F5344CB8AC3E}">
        <p14:creationId xmlns:p14="http://schemas.microsoft.com/office/powerpoint/2010/main" val="417844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1415143"/>
          </a:xfrm>
        </p:spPr>
        <p:txBody>
          <a:bodyPr/>
          <a:lstStyle/>
          <a:p>
            <a:r>
              <a:rPr lang="en-US" dirty="0" smtClean="0"/>
              <a:t>Target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would work well with our students who need extensions or remediation.</a:t>
            </a:r>
          </a:p>
          <a:p>
            <a:r>
              <a:rPr lang="en-US" dirty="0" smtClean="0"/>
              <a:t>Since there are so many free MOOCs available, students can use MOOCs in any content area.</a:t>
            </a:r>
          </a:p>
          <a:p>
            <a:r>
              <a:rPr lang="en-US" dirty="0" smtClean="0"/>
              <a:t>Pilot with 7</a:t>
            </a:r>
            <a:r>
              <a:rPr lang="en-US" baseline="30000" dirty="0" smtClean="0"/>
              <a:t>th</a:t>
            </a:r>
            <a:r>
              <a:rPr lang="en-US" dirty="0" smtClean="0"/>
              <a:t> grade SS to see how MOOCs work with students at a variety of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90796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177</TotalTime>
  <Words>1572</Words>
  <Application>Microsoft Macintosh PowerPoint</Application>
  <PresentationFormat>On-screen Show (4:3)</PresentationFormat>
  <Paragraphs>140</Paragraphs>
  <Slides>31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Revolution</vt:lpstr>
      <vt:lpstr>MOOCS FOR EDUCATION</vt:lpstr>
      <vt:lpstr>What is a MOOC?</vt:lpstr>
      <vt:lpstr>What is a MOOC? (cont.)</vt:lpstr>
      <vt:lpstr>What is the purpose of MOOCs?</vt:lpstr>
      <vt:lpstr>How do MOOCs Support Our School’s Vision?</vt:lpstr>
      <vt:lpstr>Evaluation of MOOCs supporting McCleskey’s Vision for Technology Use</vt:lpstr>
      <vt:lpstr>Objectives</vt:lpstr>
      <vt:lpstr>Key Benefits</vt:lpstr>
      <vt:lpstr>Target Population</vt:lpstr>
      <vt:lpstr>Equipment and Software</vt:lpstr>
      <vt:lpstr>Technical Support</vt:lpstr>
      <vt:lpstr>Limitations</vt:lpstr>
      <vt:lpstr>Cost of the Technology</vt:lpstr>
      <vt:lpstr>Potential Funding Sources</vt:lpstr>
      <vt:lpstr>How Do We Use This Technology?</vt:lpstr>
      <vt:lpstr>How Does This Technology Promote Specific Learning Goals?</vt:lpstr>
      <vt:lpstr>How Could This Technology Be Used to Differentiate Instruction?</vt:lpstr>
      <vt:lpstr>How does this technology support communication and collaboration?</vt:lpstr>
      <vt:lpstr>Evaluation of Research</vt:lpstr>
      <vt:lpstr>Evaluation of Research</vt:lpstr>
      <vt:lpstr>Evaluation of Research</vt:lpstr>
      <vt:lpstr>Evaluation of Research</vt:lpstr>
      <vt:lpstr>Implementation Plan</vt:lpstr>
      <vt:lpstr>Implementation Plan</vt:lpstr>
      <vt:lpstr>Endorsement</vt:lpstr>
      <vt:lpstr>Reflections</vt:lpstr>
      <vt:lpstr>Reflections</vt:lpstr>
      <vt:lpstr>Reflections</vt:lpstr>
      <vt:lpstr>References</vt:lpstr>
      <vt:lpstr>Referencces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MOOCS FOR EDUCATION</dc:title>
  <dc:creator>Anna Luther</dc:creator>
  <cp:lastModifiedBy>Anna Luther</cp:lastModifiedBy>
  <cp:revision>15</cp:revision>
  <dcterms:created xsi:type="dcterms:W3CDTF">2015-06-30T23:18:53Z</dcterms:created>
  <dcterms:modified xsi:type="dcterms:W3CDTF">2015-07-06T17:39:29Z</dcterms:modified>
</cp:coreProperties>
</file>