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5" r:id="rId4"/>
    <p:sldId id="258" r:id="rId5"/>
    <p:sldId id="259" r:id="rId6"/>
    <p:sldId id="260" r:id="rId7"/>
    <p:sldId id="261" r:id="rId8"/>
    <p:sldId id="262" r:id="rId9"/>
    <p:sldId id="264" r:id="rId10"/>
    <p:sldId id="266"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21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C6CDB5-533E-AC47-9639-61E892BD1187}" type="datetimeFigureOut">
              <a:rPr lang="en-US" smtClean="0"/>
              <a:t>6/24/15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08905A-D158-A341-9448-FA639159A13A}" type="slidenum">
              <a:rPr lang="en-US" smtClean="0"/>
              <a:t>‹#›</a:t>
            </a:fld>
            <a:endParaRPr lang="en-US"/>
          </a:p>
        </p:txBody>
      </p:sp>
    </p:spTree>
    <p:extLst>
      <p:ext uri="{BB962C8B-B14F-4D97-AF65-F5344CB8AC3E}">
        <p14:creationId xmlns:p14="http://schemas.microsoft.com/office/powerpoint/2010/main" val="334854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905A-D158-A341-9448-FA639159A13A}" type="slidenum">
              <a:rPr lang="en-US" smtClean="0"/>
              <a:t>2</a:t>
            </a:fld>
            <a:endParaRPr lang="en-US"/>
          </a:p>
        </p:txBody>
      </p:sp>
    </p:spTree>
    <p:extLst>
      <p:ext uri="{BB962C8B-B14F-4D97-AF65-F5344CB8AC3E}">
        <p14:creationId xmlns:p14="http://schemas.microsoft.com/office/powerpoint/2010/main" val="184759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6/24/15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6/24/15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6/24/15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6/24/15</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rown.edu/Administration/Copyright/still_imag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t>
            </a:r>
            <a:r>
              <a:rPr lang="en-US" dirty="0" smtClean="0"/>
              <a:t>isual Copyright</a:t>
            </a:r>
            <a:endParaRPr lang="en-US" dirty="0"/>
          </a:p>
        </p:txBody>
      </p:sp>
      <p:sp>
        <p:nvSpPr>
          <p:cNvPr id="3" name="Subtitle 2"/>
          <p:cNvSpPr>
            <a:spLocks noGrp="1"/>
          </p:cNvSpPr>
          <p:nvPr>
            <p:ph type="subTitle" idx="1"/>
          </p:nvPr>
        </p:nvSpPr>
        <p:spPr/>
        <p:txBody>
          <a:bodyPr/>
          <a:lstStyle/>
          <a:p>
            <a:r>
              <a:rPr lang="en-US" dirty="0" smtClean="0"/>
              <a:t>For Educators</a:t>
            </a:r>
            <a:endParaRPr lang="en-US" dirty="0"/>
          </a:p>
        </p:txBody>
      </p:sp>
    </p:spTree>
    <p:extLst>
      <p:ext uri="{BB962C8B-B14F-4D97-AF65-F5344CB8AC3E}">
        <p14:creationId xmlns:p14="http://schemas.microsoft.com/office/powerpoint/2010/main" val="173085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Questions</a:t>
            </a:r>
            <a:br>
              <a:rPr lang="en-US" dirty="0" smtClean="0"/>
            </a:br>
            <a:r>
              <a:rPr lang="en-US" sz="2400" dirty="0" smtClean="0"/>
              <a:t>(Ask yourself these questions before you post)</a:t>
            </a:r>
            <a:endParaRPr lang="en-US" dirty="0"/>
          </a:p>
        </p:txBody>
      </p:sp>
      <p:sp>
        <p:nvSpPr>
          <p:cNvPr id="3" name="Content Placeholder 2"/>
          <p:cNvSpPr>
            <a:spLocks noGrp="1"/>
          </p:cNvSpPr>
          <p:nvPr>
            <p:ph idx="1"/>
          </p:nvPr>
        </p:nvSpPr>
        <p:spPr/>
        <p:txBody>
          <a:bodyPr/>
          <a:lstStyle/>
          <a:p>
            <a:r>
              <a:rPr lang="en-US" dirty="0" smtClean="0"/>
              <a:t> Why am I using this work?</a:t>
            </a:r>
          </a:p>
          <a:p>
            <a:r>
              <a:rPr lang="en-US" dirty="0" smtClean="0"/>
              <a:t>How much of this am I using?</a:t>
            </a:r>
          </a:p>
          <a:p>
            <a:r>
              <a:rPr lang="en-US" dirty="0" smtClean="0"/>
              <a:t>Did I repost this on a blog/classroom website without permission from the creator?</a:t>
            </a:r>
          </a:p>
          <a:p>
            <a:r>
              <a:rPr lang="en-US" dirty="0" smtClean="0"/>
              <a:t>Did I make a numerous amount of copies?</a:t>
            </a:r>
          </a:p>
          <a:p>
            <a:endParaRPr lang="en-US" dirty="0"/>
          </a:p>
        </p:txBody>
      </p:sp>
    </p:spTree>
    <p:extLst>
      <p:ext uri="{BB962C8B-B14F-4D97-AF65-F5344CB8AC3E}">
        <p14:creationId xmlns:p14="http://schemas.microsoft.com/office/powerpoint/2010/main" val="303136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7" name="TextBox 6"/>
          <p:cNvSpPr txBox="1"/>
          <p:nvPr/>
        </p:nvSpPr>
        <p:spPr>
          <a:xfrm>
            <a:off x="904299" y="3117491"/>
            <a:ext cx="7525326" cy="4247317"/>
          </a:xfrm>
          <a:prstGeom prst="rect">
            <a:avLst/>
          </a:prstGeom>
          <a:noFill/>
        </p:spPr>
        <p:txBody>
          <a:bodyPr wrap="square" rtlCol="0">
            <a:spAutoFit/>
          </a:bodyPr>
          <a:lstStyle/>
          <a:p>
            <a:pPr marL="285750" indent="-285750">
              <a:buFont typeface="Arial"/>
              <a:buChar char="•"/>
            </a:pPr>
            <a:r>
              <a:rPr lang="en-US" b="1" dirty="0">
                <a:solidFill>
                  <a:schemeClr val="bg1"/>
                </a:solidFill>
              </a:rPr>
              <a:t>Brown University: Copyright and Fair Use. (2012, April 26). Retrieved June 24, 2015, from https://</a:t>
            </a:r>
            <a:r>
              <a:rPr lang="en-US" b="1" dirty="0" err="1">
                <a:solidFill>
                  <a:schemeClr val="bg1"/>
                </a:solidFill>
              </a:rPr>
              <a:t>www.brown.edu</a:t>
            </a:r>
            <a:r>
              <a:rPr lang="en-US" b="1" dirty="0">
                <a:solidFill>
                  <a:schemeClr val="bg1"/>
                </a:solidFill>
              </a:rPr>
              <a:t>/Administration/Copyright/</a:t>
            </a:r>
            <a:r>
              <a:rPr lang="en-US" b="1" dirty="0" err="1" smtClean="0">
                <a:solidFill>
                  <a:schemeClr val="bg1"/>
                </a:solidFill>
              </a:rPr>
              <a:t>still_images.html</a:t>
            </a:r>
            <a:endParaRPr lang="en-US" b="1" dirty="0" smtClean="0">
              <a:solidFill>
                <a:schemeClr val="bg1"/>
              </a:solidFill>
            </a:endParaRPr>
          </a:p>
          <a:p>
            <a:pPr marL="285750" indent="-285750">
              <a:buFont typeface="Arial"/>
              <a:buChar char="•"/>
            </a:pPr>
            <a:r>
              <a:rPr lang="en-US" b="1" dirty="0" smtClean="0">
                <a:solidFill>
                  <a:schemeClr val="bg1"/>
                </a:solidFill>
              </a:rPr>
              <a:t>Copyright </a:t>
            </a:r>
            <a:r>
              <a:rPr lang="en-US" b="1" dirty="0">
                <a:solidFill>
                  <a:schemeClr val="bg1"/>
                </a:solidFill>
              </a:rPr>
              <a:t>for educators. (</a:t>
            </a:r>
            <a:r>
              <a:rPr lang="en-US" b="1" dirty="0" err="1">
                <a:solidFill>
                  <a:schemeClr val="bg1"/>
                </a:solidFill>
              </a:rPr>
              <a:t>n.d.</a:t>
            </a:r>
            <a:r>
              <a:rPr lang="en-US" b="1" dirty="0">
                <a:solidFill>
                  <a:schemeClr val="bg1"/>
                </a:solidFill>
              </a:rPr>
              <a:t>). Retrieved June 24, 2015, from http://</a:t>
            </a:r>
            <a:r>
              <a:rPr lang="en-US" b="1" dirty="0" err="1">
                <a:solidFill>
                  <a:schemeClr val="bg1"/>
                </a:solidFill>
              </a:rPr>
              <a:t>www.learnnc.org</a:t>
            </a:r>
            <a:r>
              <a:rPr lang="en-US" b="1" dirty="0">
                <a:solidFill>
                  <a:schemeClr val="bg1"/>
                </a:solidFill>
              </a:rPr>
              <a:t>/</a:t>
            </a:r>
            <a:r>
              <a:rPr lang="en-US" b="1" dirty="0" err="1">
                <a:solidFill>
                  <a:schemeClr val="bg1"/>
                </a:solidFill>
              </a:rPr>
              <a:t>lp</a:t>
            </a:r>
            <a:r>
              <a:rPr lang="en-US" b="1" dirty="0">
                <a:solidFill>
                  <a:schemeClr val="bg1"/>
                </a:solidFill>
              </a:rPr>
              <a:t>/editions/</a:t>
            </a:r>
            <a:r>
              <a:rPr lang="en-US" b="1" dirty="0" err="1">
                <a:solidFill>
                  <a:schemeClr val="bg1"/>
                </a:solidFill>
              </a:rPr>
              <a:t>lnc</a:t>
            </a:r>
            <a:r>
              <a:rPr lang="en-US" b="1" dirty="0">
                <a:solidFill>
                  <a:schemeClr val="bg1"/>
                </a:solidFill>
              </a:rPr>
              <a:t>-</a:t>
            </a:r>
            <a:r>
              <a:rPr lang="en-US" b="1" dirty="0" err="1">
                <a:solidFill>
                  <a:schemeClr val="bg1"/>
                </a:solidFill>
              </a:rPr>
              <a:t>collab</a:t>
            </a:r>
            <a:r>
              <a:rPr lang="en-US" b="1" dirty="0">
                <a:solidFill>
                  <a:schemeClr val="bg1"/>
                </a:solidFill>
              </a:rPr>
              <a:t>-manual/</a:t>
            </a:r>
            <a:r>
              <a:rPr lang="en-US" b="1" dirty="0" smtClean="0">
                <a:solidFill>
                  <a:schemeClr val="bg1"/>
                </a:solidFill>
              </a:rPr>
              <a:t>1351</a:t>
            </a:r>
            <a:endParaRPr lang="en-US" dirty="0" smtClean="0">
              <a:solidFill>
                <a:schemeClr val="bg1"/>
              </a:solidFill>
              <a:hlinkClick r:id="rId2"/>
            </a:endParaRPr>
          </a:p>
          <a:p>
            <a:pPr marL="285750" indent="-285750">
              <a:buFont typeface="Arial"/>
              <a:buChar char="•"/>
            </a:pPr>
            <a:r>
              <a:rPr lang="en-US" b="1" dirty="0">
                <a:solidFill>
                  <a:schemeClr val="bg1"/>
                </a:solidFill>
              </a:rPr>
              <a:t>Copyright for teachers. (</a:t>
            </a:r>
            <a:r>
              <a:rPr lang="en-US" b="1" dirty="0" err="1">
                <a:solidFill>
                  <a:schemeClr val="bg1"/>
                </a:solidFill>
              </a:rPr>
              <a:t>n.d.</a:t>
            </a:r>
            <a:r>
              <a:rPr lang="en-US" b="1" dirty="0">
                <a:solidFill>
                  <a:schemeClr val="bg1"/>
                </a:solidFill>
              </a:rPr>
              <a:t>). Retrieved June 24, 2015, from http://</a:t>
            </a:r>
            <a:r>
              <a:rPr lang="en-US" b="1" dirty="0" err="1">
                <a:solidFill>
                  <a:schemeClr val="bg1"/>
                </a:solidFill>
              </a:rPr>
              <a:t>www.auburn.edu</a:t>
            </a:r>
            <a:r>
              <a:rPr lang="en-US" b="1" dirty="0">
                <a:solidFill>
                  <a:schemeClr val="bg1"/>
                </a:solidFill>
              </a:rPr>
              <a:t>/citizenship/</a:t>
            </a:r>
            <a:r>
              <a:rPr lang="en-US" b="1" dirty="0" err="1">
                <a:solidFill>
                  <a:schemeClr val="bg1"/>
                </a:solidFill>
              </a:rPr>
              <a:t>copyright_for_teachers.html</a:t>
            </a:r>
            <a:endParaRPr lang="en-US" dirty="0">
              <a:solidFill>
                <a:schemeClr val="bg1"/>
              </a:solidFill>
            </a:endParaRPr>
          </a:p>
          <a:p>
            <a:pPr marL="285750" indent="-285750">
              <a:buFont typeface="Arial"/>
              <a:buChar char="•"/>
            </a:pPr>
            <a:r>
              <a:rPr lang="en-US" b="1" dirty="0">
                <a:solidFill>
                  <a:schemeClr val="bg1"/>
                </a:solidFill>
              </a:rPr>
              <a:t>Crews, K. (2008, May 14). Fair Use Checklist. Retrieved June 24, 2015, from http://</a:t>
            </a:r>
            <a:r>
              <a:rPr lang="en-US" b="1" dirty="0" err="1">
                <a:solidFill>
                  <a:schemeClr val="bg1"/>
                </a:solidFill>
              </a:rPr>
              <a:t>copyright.columbia.edu</a:t>
            </a:r>
            <a:r>
              <a:rPr lang="en-US" b="1" dirty="0">
                <a:solidFill>
                  <a:schemeClr val="bg1"/>
                </a:solidFill>
              </a:rPr>
              <a:t>/copyright/files/2009/10/</a:t>
            </a:r>
            <a:r>
              <a:rPr lang="en-US" b="1" dirty="0" err="1">
                <a:solidFill>
                  <a:schemeClr val="bg1"/>
                </a:solidFill>
              </a:rPr>
              <a:t>fairusechecklist.pdf</a:t>
            </a:r>
            <a:endParaRPr lang="en-US" dirty="0">
              <a:solidFill>
                <a:schemeClr val="bg1"/>
              </a:solidFill>
            </a:endParaRPr>
          </a:p>
          <a:p>
            <a:pPr marL="285750" indent="-285750">
              <a:buFont typeface="Arial"/>
              <a:buChar char="•"/>
            </a:pPr>
            <a:endParaRPr lang="en-US" dirty="0" smtClean="0">
              <a:hlinkClick r:id="rId2"/>
            </a:endParaRPr>
          </a:p>
          <a:p>
            <a:pPr marL="285750" indent="-285750">
              <a:buFont typeface="Arial"/>
              <a:buChar char="•"/>
            </a:pPr>
            <a:endParaRPr lang="en-US" dirty="0">
              <a:hlinkClick r:id="rId2"/>
            </a:endParaRPr>
          </a:p>
          <a:p>
            <a:pPr marL="285750" indent="-285750">
              <a:buFont typeface="Arial"/>
              <a:buChar char="•"/>
            </a:pPr>
            <a:endParaRPr lang="en-US" dirty="0" smtClean="0">
              <a:hlinkClick r:id="rId2"/>
            </a:endParaRPr>
          </a:p>
          <a:p>
            <a:pPr marL="285750" indent="-285750">
              <a:buFont typeface="Arial"/>
              <a:buChar char="•"/>
            </a:pPr>
            <a:endParaRPr lang="en-US" dirty="0" smtClean="0">
              <a:hlinkClick r:id="rId2"/>
            </a:endParaRPr>
          </a:p>
          <a:p>
            <a:pPr marL="285750" indent="-285750">
              <a:buFont typeface="Arial"/>
              <a:buChar char="•"/>
            </a:pPr>
            <a:endParaRPr lang="en-US" dirty="0"/>
          </a:p>
        </p:txBody>
      </p:sp>
    </p:spTree>
    <p:extLst>
      <p:ext uri="{BB962C8B-B14F-4D97-AF65-F5344CB8AC3E}">
        <p14:creationId xmlns:p14="http://schemas.microsoft.com/office/powerpoint/2010/main" val="72831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Basics:</a:t>
            </a:r>
            <a:endParaRPr lang="en-US" dirty="0"/>
          </a:p>
        </p:txBody>
      </p:sp>
      <p:sp>
        <p:nvSpPr>
          <p:cNvPr id="3" name="Content Placeholder 2"/>
          <p:cNvSpPr>
            <a:spLocks noGrp="1"/>
          </p:cNvSpPr>
          <p:nvPr>
            <p:ph idx="1"/>
          </p:nvPr>
        </p:nvSpPr>
        <p:spPr/>
        <p:txBody>
          <a:bodyPr>
            <a:normAutofit/>
          </a:bodyPr>
          <a:lstStyle/>
          <a:p>
            <a:r>
              <a:rPr lang="en-US" dirty="0" smtClean="0"/>
              <a:t>Copyright protects an originator to use  and authorize others to use the works they have created.</a:t>
            </a:r>
          </a:p>
          <a:p>
            <a:r>
              <a:rPr lang="en-US" dirty="0" smtClean="0"/>
              <a:t>Copyright laws address published and unpublished works.</a:t>
            </a:r>
          </a:p>
          <a:p>
            <a:r>
              <a:rPr lang="en-US" dirty="0" smtClean="0"/>
              <a:t>Violation of copyright is punishable by law.</a:t>
            </a:r>
          </a:p>
          <a:p>
            <a:pPr marL="0" indent="0">
              <a:buNone/>
            </a:pPr>
            <a:endParaRPr lang="en-US" dirty="0"/>
          </a:p>
        </p:txBody>
      </p:sp>
    </p:spTree>
    <p:extLst>
      <p:ext uri="{BB962C8B-B14F-4D97-AF65-F5344CB8AC3E}">
        <p14:creationId xmlns:p14="http://schemas.microsoft.com/office/powerpoint/2010/main" val="50879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Copyright Violations</a:t>
            </a:r>
            <a:endParaRPr lang="en-US" dirty="0"/>
          </a:p>
        </p:txBody>
      </p:sp>
      <p:sp>
        <p:nvSpPr>
          <p:cNvPr id="3" name="Content Placeholder 2"/>
          <p:cNvSpPr>
            <a:spLocks noGrp="1"/>
          </p:cNvSpPr>
          <p:nvPr>
            <p:ph idx="1"/>
          </p:nvPr>
        </p:nvSpPr>
        <p:spPr/>
        <p:txBody>
          <a:bodyPr/>
          <a:lstStyle/>
          <a:p>
            <a:r>
              <a:rPr lang="en-US" dirty="0" smtClean="0"/>
              <a:t>Posting published material to the internet</a:t>
            </a:r>
          </a:p>
          <a:p>
            <a:r>
              <a:rPr lang="en-US" dirty="0" smtClean="0"/>
              <a:t>Teachers posting student presentations containing copyrighted images.</a:t>
            </a:r>
          </a:p>
          <a:p>
            <a:r>
              <a:rPr lang="en-US" dirty="0" smtClean="0"/>
              <a:t>Posting copyrighted material in an email or discussion board.</a:t>
            </a:r>
          </a:p>
          <a:p>
            <a:r>
              <a:rPr lang="en-US" dirty="0" smtClean="0"/>
              <a:t>Photocopying an article for the entire class. </a:t>
            </a:r>
            <a:endParaRPr lang="en-US" dirty="0"/>
          </a:p>
        </p:txBody>
      </p:sp>
    </p:spTree>
    <p:extLst>
      <p:ext uri="{BB962C8B-B14F-4D97-AF65-F5344CB8AC3E}">
        <p14:creationId xmlns:p14="http://schemas.microsoft.com/office/powerpoint/2010/main" val="144397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lstStyle/>
          <a:p>
            <a:r>
              <a:rPr lang="en-US" dirty="0" smtClean="0"/>
              <a:t>Mrs. Luther found a great PowerPoint on Southwest Asia’s geography on another teacher’s blog, so she used it with her class. She wants to post it on her blog, but the material did not originate from her.  Is she allowed to do this?</a:t>
            </a:r>
            <a:endParaRPr lang="en-US" dirty="0"/>
          </a:p>
        </p:txBody>
      </p:sp>
    </p:spTree>
    <p:extLst>
      <p:ext uri="{BB962C8B-B14F-4D97-AF65-F5344CB8AC3E}">
        <p14:creationId xmlns:p14="http://schemas.microsoft.com/office/powerpoint/2010/main" val="413268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Solution</a:t>
            </a:r>
            <a:endParaRPr lang="en-US" dirty="0"/>
          </a:p>
        </p:txBody>
      </p:sp>
      <p:sp>
        <p:nvSpPr>
          <p:cNvPr id="3" name="Content Placeholder 2"/>
          <p:cNvSpPr>
            <a:spLocks noGrp="1"/>
          </p:cNvSpPr>
          <p:nvPr>
            <p:ph idx="1"/>
          </p:nvPr>
        </p:nvSpPr>
        <p:spPr/>
        <p:txBody>
          <a:bodyPr/>
          <a:lstStyle/>
          <a:p>
            <a:r>
              <a:rPr lang="en-US" dirty="0" smtClean="0"/>
              <a:t>Once a PowerPoint is posted on the web, Mrs. Luther may use it for educational purposes.  However, she must get permission before uploading it on her blog as her own.</a:t>
            </a:r>
            <a:endParaRPr lang="en-US" dirty="0"/>
          </a:p>
        </p:txBody>
      </p:sp>
    </p:spTree>
    <p:extLst>
      <p:ext uri="{BB962C8B-B14F-4D97-AF65-F5344CB8AC3E}">
        <p14:creationId xmlns:p14="http://schemas.microsoft.com/office/powerpoint/2010/main" val="151591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a:t>
            </a:r>
            <a:endParaRPr lang="en-US" dirty="0"/>
          </a:p>
        </p:txBody>
      </p:sp>
      <p:sp>
        <p:nvSpPr>
          <p:cNvPr id="3" name="Content Placeholder 2"/>
          <p:cNvSpPr>
            <a:spLocks noGrp="1"/>
          </p:cNvSpPr>
          <p:nvPr>
            <p:ph idx="1"/>
          </p:nvPr>
        </p:nvSpPr>
        <p:spPr/>
        <p:txBody>
          <a:bodyPr/>
          <a:lstStyle/>
          <a:p>
            <a:r>
              <a:rPr lang="en-US" dirty="0" smtClean="0"/>
              <a:t>Mrs. Luther loves the awesome pictures she found of the Fertile Crescent on Google Images. She picks several pictures all from different sites and inserts them into her PowerPoint.  Is this fair use?</a:t>
            </a:r>
            <a:endParaRPr lang="en-US" dirty="0"/>
          </a:p>
        </p:txBody>
      </p:sp>
    </p:spTree>
    <p:extLst>
      <p:ext uri="{BB962C8B-B14F-4D97-AF65-F5344CB8AC3E}">
        <p14:creationId xmlns:p14="http://schemas.microsoft.com/office/powerpoint/2010/main" val="201229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Solution</a:t>
            </a:r>
            <a:endParaRPr lang="en-US" dirty="0"/>
          </a:p>
        </p:txBody>
      </p:sp>
      <p:sp>
        <p:nvSpPr>
          <p:cNvPr id="3" name="Content Placeholder 2"/>
          <p:cNvSpPr>
            <a:spLocks noGrp="1"/>
          </p:cNvSpPr>
          <p:nvPr>
            <p:ph idx="1"/>
          </p:nvPr>
        </p:nvSpPr>
        <p:spPr/>
        <p:txBody>
          <a:bodyPr/>
          <a:lstStyle/>
          <a:p>
            <a:r>
              <a:rPr lang="en-US" dirty="0" smtClean="0"/>
              <a:t>While Mrs. Luther can use these images in her presentation, she may not upload the presentation containing the images without the consent of the original owners.</a:t>
            </a:r>
            <a:endParaRPr lang="en-US" dirty="0"/>
          </a:p>
        </p:txBody>
      </p:sp>
    </p:spTree>
    <p:extLst>
      <p:ext uri="{BB962C8B-B14F-4D97-AF65-F5344CB8AC3E}">
        <p14:creationId xmlns:p14="http://schemas.microsoft.com/office/powerpoint/2010/main" val="54144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lstStyle/>
          <a:p>
            <a:r>
              <a:rPr lang="en-US" dirty="0" smtClean="0"/>
              <a:t>Mrs. Luther loves doing hands-on assignments with her students. She decides students are going to interview religious leaders to compare religions. Mrs. Luther posts it on her blog and Mr. Smith across the county finds it. Can Mr. Smith use Mrs. Luther’s video?</a:t>
            </a:r>
            <a:endParaRPr lang="en-US" dirty="0"/>
          </a:p>
        </p:txBody>
      </p:sp>
    </p:spTree>
    <p:extLst>
      <p:ext uri="{BB962C8B-B14F-4D97-AF65-F5344CB8AC3E}">
        <p14:creationId xmlns:p14="http://schemas.microsoft.com/office/powerpoint/2010/main" val="302411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 Solution</a:t>
            </a:r>
            <a:endParaRPr lang="en-US" dirty="0"/>
          </a:p>
        </p:txBody>
      </p:sp>
      <p:sp>
        <p:nvSpPr>
          <p:cNvPr id="3" name="Content Placeholder 2"/>
          <p:cNvSpPr>
            <a:spLocks noGrp="1"/>
          </p:cNvSpPr>
          <p:nvPr>
            <p:ph idx="1"/>
          </p:nvPr>
        </p:nvSpPr>
        <p:spPr/>
        <p:txBody>
          <a:bodyPr/>
          <a:lstStyle/>
          <a:p>
            <a:r>
              <a:rPr lang="en-US" dirty="0" smtClean="0"/>
              <a:t>Mr. Smith can use Mrs. Luther’s video! All teachers can use  other’s intellectual property for educational purposes without their permission. </a:t>
            </a:r>
            <a:endParaRPr lang="en-US" dirty="0"/>
          </a:p>
        </p:txBody>
      </p:sp>
    </p:spTree>
    <p:extLst>
      <p:ext uri="{BB962C8B-B14F-4D97-AF65-F5344CB8AC3E}">
        <p14:creationId xmlns:p14="http://schemas.microsoft.com/office/powerpoint/2010/main" val="1721152613"/>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95</TotalTime>
  <Words>497</Words>
  <Application>Microsoft Macintosh PowerPoint</Application>
  <PresentationFormat>On-screen Show (4:3)</PresentationFormat>
  <Paragraphs>37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Sky</vt:lpstr>
      <vt:lpstr>Visual Copyright</vt:lpstr>
      <vt:lpstr>Copyright Basics:</vt:lpstr>
      <vt:lpstr>Typical Copyright Violations</vt:lpstr>
      <vt:lpstr>Scenario #1</vt:lpstr>
      <vt:lpstr>Scenario #1 Solution</vt:lpstr>
      <vt:lpstr>Scenario #2 </vt:lpstr>
      <vt:lpstr>Scenario #2 Solution</vt:lpstr>
      <vt:lpstr>Scenario #3</vt:lpstr>
      <vt:lpstr>Scenario #3 Solution</vt:lpstr>
      <vt:lpstr>Copyright Questions (Ask yourself these questions before you post)</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for Teachers</dc:title>
  <dc:creator>Anna Luther</dc:creator>
  <cp:lastModifiedBy>Anna Luther</cp:lastModifiedBy>
  <cp:revision>9</cp:revision>
  <dcterms:created xsi:type="dcterms:W3CDTF">2015-06-24T19:02:39Z</dcterms:created>
  <dcterms:modified xsi:type="dcterms:W3CDTF">2015-06-24T20:37:56Z</dcterms:modified>
</cp:coreProperties>
</file>